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/>
    <p:restoredTop sz="94649"/>
  </p:normalViewPr>
  <p:slideViewPr>
    <p:cSldViewPr snapToGrid="0">
      <p:cViewPr varScale="1">
        <p:scale>
          <a:sx n="121" d="100"/>
          <a:sy n="121" d="100"/>
        </p:scale>
        <p:origin x="19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771DE-5CB8-3334-7B79-7C0D42D73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4E9FA0-C0D2-B7A6-42C7-FC7C0DA26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A8C50-AD94-18E9-85D1-81E1D3A1A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F55-6080-F040-AAE4-5973FD4E10AE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2BFF4-F3D7-EB2B-5F11-766773109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CBC96-D862-98AA-78F3-16ED8BD0F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51B3-7431-1D4A-9D0F-738C7898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38815"/>
      </p:ext>
    </p:extLst>
  </p:cSld>
  <p:clrMapOvr>
    <a:masterClrMapping/>
  </p:clrMapOvr>
  <p:transition advClick="0" advTm="20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A6553-03B2-8D55-C1FB-312A1A133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DF1F85-F8CD-3D4C-35F4-84FAD36F15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3C998-F4E5-5E01-EF33-C9C35A87C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F55-6080-F040-AAE4-5973FD4E10AE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2EB8C-09D6-7D93-6AE2-547C61A3C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A8808-57F2-FCA6-BF4E-76CF8A82F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51B3-7431-1D4A-9D0F-738C7898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06782"/>
      </p:ext>
    </p:extLst>
  </p:cSld>
  <p:clrMapOvr>
    <a:masterClrMapping/>
  </p:clrMapOvr>
  <p:transition advClick="0" advTm="20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9592CB-59B7-AD54-B671-8E4F4F423D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849E0E-6646-FE29-487F-7A773CAC5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0A232-1DEF-A47F-506E-67293CFBD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F55-6080-F040-AAE4-5973FD4E10AE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840E3-1435-73C6-95BA-CC785EB56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64395-EFAF-5126-013A-FDE895315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51B3-7431-1D4A-9D0F-738C7898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15999"/>
      </p:ext>
    </p:extLst>
  </p:cSld>
  <p:clrMapOvr>
    <a:masterClrMapping/>
  </p:clrMapOvr>
  <p:transition advClick="0" advTm="2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EF863-11B2-D47A-9351-427547BC3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A982D-CA64-A21B-E93F-B023F9703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F99E9-0AB5-5B4E-354B-5E09F9B7A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F55-6080-F040-AAE4-5973FD4E10AE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5FD4D-072A-193F-3170-5B2A9E6CE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6CAA4-0B00-2365-6387-389F4FB71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51B3-7431-1D4A-9D0F-738C7898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20420"/>
      </p:ext>
    </p:extLst>
  </p:cSld>
  <p:clrMapOvr>
    <a:masterClrMapping/>
  </p:clrMapOvr>
  <p:transition advClick="0" advTm="2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6BC2C-2F9E-3773-2E9C-9FAA28EB0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22560-3168-2D2B-E7BB-7F365D3F3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467FE-465F-7525-6F5D-C3FB58879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F55-6080-F040-AAE4-5973FD4E10AE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CC5FB-EE02-A9FE-E48D-A7B2DF46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C1C5F-EE7D-6E74-39E0-484B61D8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51B3-7431-1D4A-9D0F-738C7898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01495"/>
      </p:ext>
    </p:extLst>
  </p:cSld>
  <p:clrMapOvr>
    <a:masterClrMapping/>
  </p:clrMapOvr>
  <p:transition advClick="0" advTm="20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69EF4-0A64-9AF9-C7E6-6EC50867F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77F14-AD6D-00D1-EAEE-EA1E9B8057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23AD8E-7763-5865-A022-E1059D23F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FBB43B-2DF9-1368-F4D2-452C36404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F55-6080-F040-AAE4-5973FD4E10AE}" type="datetimeFigureOut">
              <a:rPr lang="en-US" smtClean="0"/>
              <a:t>7/14/25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E72E5-31C6-D7AE-D06A-22F30FDA0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009A50-5A33-D34E-2489-F92971E6F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51B3-7431-1D4A-9D0F-738C7898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84397"/>
      </p:ext>
    </p:extLst>
  </p:cSld>
  <p:clrMapOvr>
    <a:masterClrMapping/>
  </p:clrMapOvr>
  <p:transition advClick="0" advTm="20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F3A86-F39B-B297-3260-D2C55FAE0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2F0DC-955B-E439-2A4F-056EE844D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4B4075-22A2-04A0-3BB0-1EF6492C9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116367-58AA-7FB0-107B-D3BF2E182E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4D765D-EDD8-A703-EC8D-6D2D091006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41F0A1-91F0-9BC4-BF21-06E099FBD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F55-6080-F040-AAE4-5973FD4E10AE}" type="datetimeFigureOut">
              <a:rPr lang="en-US" smtClean="0"/>
              <a:t>7/14/25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68C940-5743-07ED-B808-1A9DEA6B9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4211E5-5418-1DD2-DD41-955B7D950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51B3-7431-1D4A-9D0F-738C7898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54764"/>
      </p:ext>
    </p:extLst>
  </p:cSld>
  <p:clrMapOvr>
    <a:masterClrMapping/>
  </p:clrMapOvr>
  <p:transition advClick="0" advTm="20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1708B-BF72-F5C3-3047-46E4BF05E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C001D7-3D0A-F75A-DF5C-45D2EDE54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F55-6080-F040-AAE4-5973FD4E10AE}" type="datetimeFigureOut">
              <a:rPr lang="en-US" smtClean="0"/>
              <a:t>7/14/25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56A9B5-478D-DA7A-1D26-E093E221D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F802AC-22E0-11C9-CF91-1388F706B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51B3-7431-1D4A-9D0F-738C7898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30526"/>
      </p:ext>
    </p:extLst>
  </p:cSld>
  <p:clrMapOvr>
    <a:masterClrMapping/>
  </p:clrMapOvr>
  <p:transition advClick="0" advTm="20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A40DA-64E9-2954-789F-05B8E9AE0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F55-6080-F040-AAE4-5973FD4E10AE}" type="datetimeFigureOut">
              <a:rPr lang="en-US" smtClean="0"/>
              <a:t>7/14/25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6498F2-72B8-F18B-D0E7-6816021DC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B344BB-9039-3618-1EA6-12D5C6F25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51B3-7431-1D4A-9D0F-738C7898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83065"/>
      </p:ext>
    </p:extLst>
  </p:cSld>
  <p:clrMapOvr>
    <a:masterClrMapping/>
  </p:clrMapOvr>
  <p:transition advClick="0" advTm="20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D67FC-CE73-4DAA-2FCA-02A318F90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314F4-81AE-8C29-611A-4FA16778D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788CCE-D7DC-1986-1B85-0DCEE3453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9DD1C-78CA-6429-6016-0FC66D65D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F55-6080-F040-AAE4-5973FD4E10AE}" type="datetimeFigureOut">
              <a:rPr lang="en-US" smtClean="0"/>
              <a:t>7/14/25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3AF3C2-A43E-8FBA-4ECC-221DC1C1B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76EA64-7D93-EE00-1D8A-698491654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51B3-7431-1D4A-9D0F-738C7898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04747"/>
      </p:ext>
    </p:extLst>
  </p:cSld>
  <p:clrMapOvr>
    <a:masterClrMapping/>
  </p:clrMapOvr>
  <p:transition advClick="0" advTm="20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06A9A-B7B6-0F55-2DF4-C386A9414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606980-3419-681E-A734-C8C5D1541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46C6A8-E52B-916F-03D0-818D2940A8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116976-7300-4D6A-490D-DB70CA33D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F55-6080-F040-AAE4-5973FD4E10AE}" type="datetimeFigureOut">
              <a:rPr lang="en-US" smtClean="0"/>
              <a:t>7/14/25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F5E37E-D25A-2775-826D-164BFE224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398BE-8032-E696-F0D7-0189135BD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51B3-7431-1D4A-9D0F-738C7898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5536"/>
      </p:ext>
    </p:extLst>
  </p:cSld>
  <p:clrMapOvr>
    <a:masterClrMapping/>
  </p:clrMapOvr>
  <p:transition advClick="0" advTm="20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B473C-931A-3083-4647-EF6FBBAF5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9969A-ECE1-6DF4-F631-D7F2BA55D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46F12-89BA-244E-EC7C-33F3A85CC3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32AF55-6080-F040-AAE4-5973FD4E10AE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6DD85-4A30-DE84-2D48-4DD253FE22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7BC1B-5174-0793-7C4D-71DC9CCE44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3B51B3-7431-1D4A-9D0F-738C7898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7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F6632-20BA-3984-43A7-EDCB68A47D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A8C3DB-3A59-CEC0-5AE2-520A61DCC9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Title of the proposal</a:t>
            </a:r>
          </a:p>
          <a:p>
            <a:r>
              <a:rPr lang="en-US" dirty="0"/>
              <a:t>Subtitle or tagline (optional)</a:t>
            </a:r>
          </a:p>
          <a:p>
            <a:r>
              <a:rPr lang="en-US" dirty="0"/>
              <a:t>Author name(s), contact(s), and institutional affiliation(s)</a:t>
            </a:r>
          </a:p>
          <a:p>
            <a:r>
              <a:rPr lang="en-US" dirty="0"/>
              <a:t>Background image related to the theme</a:t>
            </a:r>
          </a:p>
        </p:txBody>
      </p:sp>
    </p:spTree>
    <p:extLst>
      <p:ext uri="{BB962C8B-B14F-4D97-AF65-F5344CB8AC3E}">
        <p14:creationId xmlns:p14="http://schemas.microsoft.com/office/powerpoint/2010/main" val="3287294868"/>
      </p:ext>
    </p:extLst>
  </p:cSld>
  <p:clrMapOvr>
    <a:masterClrMapping/>
  </p:clrMapOvr>
  <p:transition advClick="0" advTm="2000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79A956-A1B3-464D-8186-C26237154B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A922D-AEAF-C158-475E-EC7F096DA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3–15 – Content (visual storytelling)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03B81-87E5-B67A-D4FA-885D07E39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free to organize these according to your research focus. Suggested flow based on the extended abstract:</a:t>
            </a:r>
          </a:p>
          <a:p>
            <a:r>
              <a:rPr lang="en-US" b="1" dirty="0" err="1"/>
              <a:t>Eg.</a:t>
            </a:r>
            <a:r>
              <a:rPr lang="en-US" b="1" dirty="0"/>
              <a:t>: Slide 10 – Results Snapshot</a:t>
            </a:r>
            <a:br>
              <a:rPr lang="en-US" dirty="0"/>
            </a:br>
            <a:r>
              <a:rPr lang="en-US" dirty="0"/>
              <a:t>Diagrams, graphs, quotes, or summary visualizations</a:t>
            </a:r>
          </a:p>
        </p:txBody>
      </p:sp>
    </p:spTree>
    <p:extLst>
      <p:ext uri="{BB962C8B-B14F-4D97-AF65-F5344CB8AC3E}">
        <p14:creationId xmlns:p14="http://schemas.microsoft.com/office/powerpoint/2010/main" val="447008744"/>
      </p:ext>
    </p:extLst>
  </p:cSld>
  <p:clrMapOvr>
    <a:masterClrMapping/>
  </p:clrMapOvr>
  <p:transition advClick="0" advTm="20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4DB8B5-426F-5CE5-C8D8-124DCF41E7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F9C5A-1C78-4EB8-D680-4359ABC78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3–15 – Content (visual storytelling)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D18C0-C5F9-A7EA-E82B-9CB52FA13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free to organize these according to your research focus. Suggested flow based on the extended abstract:</a:t>
            </a:r>
          </a:p>
          <a:p>
            <a:r>
              <a:rPr lang="en-US" b="1" dirty="0" err="1"/>
              <a:t>Eg.</a:t>
            </a:r>
            <a:r>
              <a:rPr lang="en-US" b="1" dirty="0"/>
              <a:t>: Slide 11 – Challenges / Learnings</a:t>
            </a:r>
            <a:br>
              <a:rPr lang="en-US" dirty="0"/>
            </a:br>
            <a:r>
              <a:rPr lang="en-US" dirty="0"/>
              <a:t>Visual metaphors or annotated sketches</a:t>
            </a:r>
          </a:p>
        </p:txBody>
      </p:sp>
    </p:spTree>
    <p:extLst>
      <p:ext uri="{BB962C8B-B14F-4D97-AF65-F5344CB8AC3E}">
        <p14:creationId xmlns:p14="http://schemas.microsoft.com/office/powerpoint/2010/main" val="984430360"/>
      </p:ext>
    </p:extLst>
  </p:cSld>
  <p:clrMapOvr>
    <a:masterClrMapping/>
  </p:clrMapOvr>
  <p:transition advClick="0" advTm="2000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859D1-690F-EBEC-4D47-223381DACA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22330-BF81-F2C2-99EA-E8CD2245A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3–15 – Content (visual storytelling)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42D4A-3148-6113-244C-F216D7A9C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free to organize these according to your research focus. Suggested flow based on the extended abstract:</a:t>
            </a:r>
          </a:p>
          <a:p>
            <a:r>
              <a:rPr lang="en-US" b="1" dirty="0" err="1"/>
              <a:t>Eg.</a:t>
            </a:r>
            <a:r>
              <a:rPr lang="en-US" b="1" dirty="0"/>
              <a:t>: Slide 12 – Conclusions</a:t>
            </a:r>
            <a:br>
              <a:rPr lang="en-US" dirty="0"/>
            </a:br>
            <a:r>
              <a:rPr lang="en-US" dirty="0"/>
              <a:t>Statement visuals: infographics, quotes, outcomes</a:t>
            </a:r>
          </a:p>
        </p:txBody>
      </p:sp>
    </p:spTree>
    <p:extLst>
      <p:ext uri="{BB962C8B-B14F-4D97-AF65-F5344CB8AC3E}">
        <p14:creationId xmlns:p14="http://schemas.microsoft.com/office/powerpoint/2010/main" val="1013378442"/>
      </p:ext>
    </p:extLst>
  </p:cSld>
  <p:clrMapOvr>
    <a:masterClrMapping/>
  </p:clrMapOvr>
  <p:transition advClick="0" advTm="2000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F4B2EC-9F70-E941-6D79-DAFAC7F0DB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79B9E-CADE-E62C-C37C-0F1C735F8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3–15 – Content (visual storytelling)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D8A71-F033-08C9-2274-0EFFCB03E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free to organize these according to your research focus. Suggested flow based on the extended abstract:</a:t>
            </a:r>
          </a:p>
          <a:p>
            <a:r>
              <a:rPr lang="en-US" b="1" dirty="0" err="1"/>
              <a:t>Eg.</a:t>
            </a:r>
            <a:r>
              <a:rPr lang="en-US" b="1" dirty="0"/>
              <a:t>: Slide 13 – Contributions</a:t>
            </a:r>
            <a:br>
              <a:rPr lang="en-US" dirty="0"/>
            </a:br>
            <a:r>
              <a:rPr lang="en-US" dirty="0"/>
              <a:t>Highlight what this work brings to the field (design, research, writing studies)</a:t>
            </a:r>
          </a:p>
        </p:txBody>
      </p:sp>
    </p:spTree>
    <p:extLst>
      <p:ext uri="{BB962C8B-B14F-4D97-AF65-F5344CB8AC3E}">
        <p14:creationId xmlns:p14="http://schemas.microsoft.com/office/powerpoint/2010/main" val="850911077"/>
      </p:ext>
    </p:extLst>
  </p:cSld>
  <p:clrMapOvr>
    <a:masterClrMapping/>
  </p:clrMapOvr>
  <p:transition advClick="0" advTm="2000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90DC62-0CFE-FA2A-A2AB-68C026FC4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A6A7D-E2B8-98B8-C9D7-4CEF38232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3–15 – Content (visual storytelling)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FC832-904E-5C8F-6761-FEA785927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free to organize these according to your research focus. Suggested flow based on the extended abstract:</a:t>
            </a:r>
          </a:p>
          <a:p>
            <a:r>
              <a:rPr lang="en-US" b="1" dirty="0" err="1"/>
              <a:t>Eg.</a:t>
            </a:r>
            <a:r>
              <a:rPr lang="en-US" b="1" dirty="0"/>
              <a:t>: Slide 14 – Future Work / Reflections</a:t>
            </a:r>
            <a:br>
              <a:rPr lang="en-US" dirty="0"/>
            </a:br>
            <a:r>
              <a:rPr lang="en-US" dirty="0"/>
              <a:t>Forward-looking sketch, speculative scene, roadmap</a:t>
            </a:r>
          </a:p>
        </p:txBody>
      </p:sp>
    </p:spTree>
    <p:extLst>
      <p:ext uri="{BB962C8B-B14F-4D97-AF65-F5344CB8AC3E}">
        <p14:creationId xmlns:p14="http://schemas.microsoft.com/office/powerpoint/2010/main" val="412322422"/>
      </p:ext>
    </p:extLst>
  </p:cSld>
  <p:clrMapOvr>
    <a:masterClrMapping/>
  </p:clrMapOvr>
  <p:transition advClick="0" advTm="2000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33762E-CFB0-EE53-F970-1E7662B685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D0CE0-E94A-090D-FD43-C4AC2D981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3–15 – Content (visual storytelling)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D1B6D-9565-52D9-C553-36DDE98AA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free to organize these according to your research focus. Suggested flow based on the extended abstract:</a:t>
            </a:r>
          </a:p>
          <a:p>
            <a:r>
              <a:rPr lang="en-US" b="1" dirty="0" err="1"/>
              <a:t>Eg.</a:t>
            </a:r>
            <a:r>
              <a:rPr lang="en-US" b="1" dirty="0"/>
              <a:t>: Slide 15 – Closing / Acknowledgements</a:t>
            </a:r>
            <a:br>
              <a:rPr lang="en-US" dirty="0"/>
            </a:br>
            <a:r>
              <a:rPr lang="en-US" dirty="0"/>
              <a:t>Thanks, credits, visual outro</a:t>
            </a:r>
          </a:p>
        </p:txBody>
      </p:sp>
    </p:spTree>
    <p:extLst>
      <p:ext uri="{BB962C8B-B14F-4D97-AF65-F5344CB8AC3E}">
        <p14:creationId xmlns:p14="http://schemas.microsoft.com/office/powerpoint/2010/main" val="2843833963"/>
      </p:ext>
    </p:extLst>
  </p:cSld>
  <p:clrMapOvr>
    <a:masterClrMapping/>
  </p:clrMapOvr>
  <p:transition advClick="0" advTm="20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82E41-A014-C252-4771-953A87A36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2 – Overview or Abstract (optional)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938D-9CFD-7590-A2E2-939262A7A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 your main argument, key objective, or outline of the talk</a:t>
            </a:r>
          </a:p>
          <a:p>
            <a:r>
              <a:rPr lang="en-US" dirty="0"/>
              <a:t>Consider this your narrative anchor</a:t>
            </a:r>
          </a:p>
          <a:p>
            <a:r>
              <a:rPr lang="en-US" dirty="0"/>
              <a:t>You may also include your abstract in visual 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429807"/>
      </p:ext>
    </p:extLst>
  </p:cSld>
  <p:clrMapOvr>
    <a:masterClrMapping/>
  </p:clrMapOvr>
  <p:transition advClick="0" advTm="20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50A037-54B7-91F6-4330-0984220818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C3136-6D1D-5296-7045-0DB61C8D5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3–15 – Content (visual storytelling)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520AC-D5A9-4EC9-6411-2AF8CE337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All </a:t>
            </a:r>
            <a:r>
              <a:rPr lang="en-US" b="1" dirty="0"/>
              <a:t>text must be embedded in images</a:t>
            </a:r>
            <a:r>
              <a:rPr lang="en-US" dirty="0"/>
              <a:t> (no system fonts!) to ensure compatibility across devices.</a:t>
            </a:r>
          </a:p>
          <a:p>
            <a:r>
              <a:rPr lang="en-US" b="1" dirty="0"/>
              <a:t>Use your own layout and design style</a:t>
            </a:r>
            <a:r>
              <a:rPr lang="en-US" dirty="0"/>
              <a:t>, but prioritize </a:t>
            </a:r>
            <a:r>
              <a:rPr lang="en-US" b="1" dirty="0"/>
              <a:t>legibility, contrast, and visual rhythm</a:t>
            </a:r>
            <a:r>
              <a:rPr lang="en-US" dirty="0"/>
              <a:t>.</a:t>
            </a:r>
          </a:p>
          <a:p>
            <a:r>
              <a:rPr lang="en-US" dirty="0"/>
              <a:t>Provide the </a:t>
            </a:r>
            <a:r>
              <a:rPr lang="en-US" b="1" dirty="0"/>
              <a:t>references and credits</a:t>
            </a:r>
            <a:r>
              <a:rPr lang="en-US" dirty="0"/>
              <a:t> inside each slide (</a:t>
            </a:r>
            <a:r>
              <a:rPr lang="en-US" dirty="0" err="1"/>
              <a:t>eg.</a:t>
            </a:r>
            <a:r>
              <a:rPr lang="en-US" dirty="0"/>
              <a:t>: lower corner or integrated).</a:t>
            </a:r>
          </a:p>
          <a:p>
            <a:r>
              <a:rPr lang="en-US" dirty="0"/>
              <a:t>You are free to organize these according to your research focus.</a:t>
            </a:r>
          </a:p>
          <a:p>
            <a:r>
              <a:rPr lang="en-US" dirty="0"/>
              <a:t>Suggested flow based on the extended abstract:</a:t>
            </a:r>
          </a:p>
          <a:p>
            <a:r>
              <a:rPr lang="en-US" b="1" dirty="0" err="1"/>
              <a:t>Eg.</a:t>
            </a:r>
            <a:r>
              <a:rPr lang="en-US" b="1" dirty="0"/>
              <a:t>: Slide 3 – Goals/Objectives</a:t>
            </a:r>
            <a:br>
              <a:rPr lang="en-US" dirty="0"/>
            </a:br>
            <a:r>
              <a:rPr lang="en-US" dirty="0"/>
              <a:t>Visualize the research purpose or context</a:t>
            </a:r>
          </a:p>
        </p:txBody>
      </p:sp>
    </p:spTree>
    <p:extLst>
      <p:ext uri="{BB962C8B-B14F-4D97-AF65-F5344CB8AC3E}">
        <p14:creationId xmlns:p14="http://schemas.microsoft.com/office/powerpoint/2010/main" val="4087950514"/>
      </p:ext>
    </p:extLst>
  </p:cSld>
  <p:clrMapOvr>
    <a:masterClrMapping/>
  </p:clrMapOvr>
  <p:transition advClick="0" advTm="20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D318C7-5E0D-17A2-6047-2F3A59F57B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C4518-F792-C12F-C6D4-B82A3169C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3–15 – Content (visual storytelling)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00AE8-7F30-FC15-C1A2-8FECB1B8F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free to organize these according to your research focus. Suggested flow based on the extended abstract:</a:t>
            </a:r>
          </a:p>
          <a:p>
            <a:r>
              <a:rPr lang="en-US" b="1" dirty="0" err="1"/>
              <a:t>Eg.</a:t>
            </a:r>
            <a:r>
              <a:rPr lang="en-US" b="1" dirty="0"/>
              <a:t>: Slide 4 – Problem/Theoretical Framework</a:t>
            </a:r>
            <a:br>
              <a:rPr lang="en-US" dirty="0"/>
            </a:br>
            <a:r>
              <a:rPr lang="en-US" dirty="0"/>
              <a:t>Visual metaphor or quote expressing the problem space</a:t>
            </a:r>
          </a:p>
        </p:txBody>
      </p:sp>
    </p:spTree>
    <p:extLst>
      <p:ext uri="{BB962C8B-B14F-4D97-AF65-F5344CB8AC3E}">
        <p14:creationId xmlns:p14="http://schemas.microsoft.com/office/powerpoint/2010/main" val="2451438554"/>
      </p:ext>
    </p:extLst>
  </p:cSld>
  <p:clrMapOvr>
    <a:masterClrMapping/>
  </p:clrMapOvr>
  <p:transition advClick="0" advTm="20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278D94-F2D8-8FE5-CC52-EBB42FF5B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082FA-E85B-E547-D6F0-474B7A28B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3–15 – Content (visual storytelling)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AD922-D8F4-EB34-A09C-187389671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free to organize these according to your research focus. Suggested flow based on the extended abstract:</a:t>
            </a:r>
          </a:p>
          <a:p>
            <a:r>
              <a:rPr lang="en-US" b="1" dirty="0" err="1"/>
              <a:t>Eg.</a:t>
            </a:r>
            <a:r>
              <a:rPr lang="en-US" b="1" dirty="0"/>
              <a:t>: Slide 5 – State of the Art / Literature</a:t>
            </a:r>
            <a:br>
              <a:rPr lang="en-US" dirty="0"/>
            </a:br>
            <a:r>
              <a:rPr lang="en-US" dirty="0"/>
              <a:t>Diagram of influence(s), Authors, Books, Works, Comparison, Evolution/Timeline(s)</a:t>
            </a:r>
          </a:p>
        </p:txBody>
      </p:sp>
    </p:spTree>
    <p:extLst>
      <p:ext uri="{BB962C8B-B14F-4D97-AF65-F5344CB8AC3E}">
        <p14:creationId xmlns:p14="http://schemas.microsoft.com/office/powerpoint/2010/main" val="3582269114"/>
      </p:ext>
    </p:extLst>
  </p:cSld>
  <p:clrMapOvr>
    <a:masterClrMapping/>
  </p:clrMapOvr>
  <p:transition advClick="0" advTm="20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414095-9921-211A-EFD0-1D47D98B5F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A7E36-B727-D696-64D0-9D578E669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3–15 – Content (visual storytelling)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26CD1-D91B-7FC0-967F-C0311A8CF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free to organize these according to your research focus. Suggested flow based on the extended abstract:</a:t>
            </a:r>
          </a:p>
          <a:p>
            <a:r>
              <a:rPr lang="en-US" b="1" dirty="0" err="1"/>
              <a:t>Eg.</a:t>
            </a:r>
            <a:r>
              <a:rPr lang="en-US" b="1" dirty="0"/>
              <a:t>: Slide 6 – Methodology Overview</a:t>
            </a:r>
            <a:br>
              <a:rPr lang="en-US" dirty="0"/>
            </a:br>
            <a:r>
              <a:rPr lang="en-US" dirty="0"/>
              <a:t>Drawings, Diagrams, Sketches of process, system maps, flowcharts…</a:t>
            </a:r>
          </a:p>
        </p:txBody>
      </p:sp>
    </p:spTree>
    <p:extLst>
      <p:ext uri="{BB962C8B-B14F-4D97-AF65-F5344CB8AC3E}">
        <p14:creationId xmlns:p14="http://schemas.microsoft.com/office/powerpoint/2010/main" val="4214303341"/>
      </p:ext>
    </p:extLst>
  </p:cSld>
  <p:clrMapOvr>
    <a:masterClrMapping/>
  </p:clrMapOvr>
  <p:transition advClick="0" advTm="20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51A00D-0267-5E4D-743F-960B9B18EC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58BA2-34D2-50F9-7814-F3B2639C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3–15 – Content (visual storytelling)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B7A4-150F-EE82-E3DA-E85308044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free to organize these according to your research focus. Suggested flow based on the extended abstract:</a:t>
            </a:r>
          </a:p>
          <a:p>
            <a:r>
              <a:rPr lang="en-US" b="1" dirty="0" err="1"/>
              <a:t>Eg.</a:t>
            </a:r>
            <a:r>
              <a:rPr lang="en-US" b="1" dirty="0"/>
              <a:t>: Slide 7 – Tools / Techniques</a:t>
            </a:r>
            <a:br>
              <a:rPr lang="en-US" dirty="0"/>
            </a:br>
            <a:r>
              <a:rPr lang="en-US" dirty="0"/>
              <a:t>Drawings, Drawing Tools, Sketches, Software screenshots and/or timelapses — a slide image can be substituted by a video, or a sequence of videos of 20 seconds, workflows (e.g. </a:t>
            </a:r>
            <a:r>
              <a:rPr lang="en-US" dirty="0" err="1"/>
              <a:t>DrawBot</a:t>
            </a:r>
            <a:r>
              <a:rPr lang="en-US" dirty="0"/>
              <a:t>, eye-tracking, Figma)</a:t>
            </a:r>
          </a:p>
        </p:txBody>
      </p:sp>
    </p:spTree>
    <p:extLst>
      <p:ext uri="{BB962C8B-B14F-4D97-AF65-F5344CB8AC3E}">
        <p14:creationId xmlns:p14="http://schemas.microsoft.com/office/powerpoint/2010/main" val="552253690"/>
      </p:ext>
    </p:extLst>
  </p:cSld>
  <p:clrMapOvr>
    <a:masterClrMapping/>
  </p:clrMapOvr>
  <p:transition advClick="0" advTm="20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2F736-586E-6B88-8FAE-BCF00BDA20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AA7CA-02FC-326E-2563-6860D737F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3–15 – Content (visual storytelling)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F63BF-DB3D-101E-55F9-BEAE33101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free to organize these according to your research focus. Suggested flow based on the extended abstract:</a:t>
            </a:r>
          </a:p>
          <a:p>
            <a:r>
              <a:rPr lang="en-US" b="1" dirty="0" err="1"/>
              <a:t>Eg.</a:t>
            </a:r>
            <a:r>
              <a:rPr lang="en-US" b="1" dirty="0"/>
              <a:t>: Slide 8 – Process in Action</a:t>
            </a:r>
            <a:br>
              <a:rPr lang="en-US" dirty="0"/>
            </a:br>
            <a:r>
              <a:rPr lang="en-US" dirty="0"/>
              <a:t>Documentation of research or studio process</a:t>
            </a:r>
          </a:p>
        </p:txBody>
      </p:sp>
    </p:spTree>
    <p:extLst>
      <p:ext uri="{BB962C8B-B14F-4D97-AF65-F5344CB8AC3E}">
        <p14:creationId xmlns:p14="http://schemas.microsoft.com/office/powerpoint/2010/main" val="3096703165"/>
      </p:ext>
    </p:extLst>
  </p:cSld>
  <p:clrMapOvr>
    <a:masterClrMapping/>
  </p:clrMapOvr>
  <p:transition advClick="0" advTm="20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161CC7-0697-5B14-8E7E-B2989C6D46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4E8D0-404D-1592-2612-7941E4F71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3–15 – Content (visual storytelling)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6BD3B-3277-5CC9-7F60-43FEEE51E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free to organize these according to your research focus. Suggested flow based on the extended abstract:</a:t>
            </a:r>
          </a:p>
          <a:p>
            <a:r>
              <a:rPr lang="en-US" b="1" dirty="0" err="1"/>
              <a:t>Eg.</a:t>
            </a:r>
            <a:r>
              <a:rPr lang="en-US" b="1" dirty="0"/>
              <a:t>: Slide 9 – Experimentation / Prototyping</a:t>
            </a:r>
            <a:br>
              <a:rPr lang="en-US" dirty="0"/>
            </a:br>
            <a:r>
              <a:rPr lang="en-US" dirty="0"/>
              <a:t>Visual test results, mockups, variations</a:t>
            </a:r>
          </a:p>
        </p:txBody>
      </p:sp>
    </p:spTree>
    <p:extLst>
      <p:ext uri="{BB962C8B-B14F-4D97-AF65-F5344CB8AC3E}">
        <p14:creationId xmlns:p14="http://schemas.microsoft.com/office/powerpoint/2010/main" val="1559960720"/>
      </p:ext>
    </p:extLst>
  </p:cSld>
  <p:clrMapOvr>
    <a:masterClrMapping/>
  </p:clrMapOvr>
  <p:transition advClick="0" advTm="20000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757</Words>
  <Application>Microsoft Macintosh PowerPoint</Application>
  <PresentationFormat>Widescreen</PresentationFormat>
  <Paragraphs>52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Office Theme</vt:lpstr>
      <vt:lpstr>Title Slide</vt:lpstr>
      <vt:lpstr>Slide 2 – Overview or Abstract (optional)</vt:lpstr>
      <vt:lpstr>Slides 3–15 – Content (visual storytelling)</vt:lpstr>
      <vt:lpstr>Slides 3–15 – Content (visual storytelling)</vt:lpstr>
      <vt:lpstr>Slides 3–15 – Content (visual storytelling)</vt:lpstr>
      <vt:lpstr>Slides 3–15 – Content (visual storytelling)</vt:lpstr>
      <vt:lpstr>Slides 3–15 – Content (visual storytelling)</vt:lpstr>
      <vt:lpstr>Slides 3–15 – Content (visual storytelling)</vt:lpstr>
      <vt:lpstr>Slides 3–15 – Content (visual storytelling)</vt:lpstr>
      <vt:lpstr>Slides 3–15 – Content (visual storytelling)</vt:lpstr>
      <vt:lpstr>Slides 3–15 – Content (visual storytelling)</vt:lpstr>
      <vt:lpstr>Slides 3–15 – Content (visual storytelling)</vt:lpstr>
      <vt:lpstr>Slides 3–15 – Content (visual storytelling)</vt:lpstr>
      <vt:lpstr>Slides 3–15 – Content (visual storytelling)</vt:lpstr>
      <vt:lpstr>Slides 3–15 – Content (visual storytelling)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Pedro Amado</dc:creator>
  <cp:lastModifiedBy>Pedro Amado</cp:lastModifiedBy>
  <cp:revision>3</cp:revision>
  <dcterms:created xsi:type="dcterms:W3CDTF">2025-07-14T09:46:45Z</dcterms:created>
  <dcterms:modified xsi:type="dcterms:W3CDTF">2025-07-14T10:24:41Z</dcterms:modified>
</cp:coreProperties>
</file>